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86" r:id="rId8"/>
    <p:sldId id="287" r:id="rId9"/>
    <p:sldId id="288" r:id="rId10"/>
    <p:sldId id="289" r:id="rId11"/>
    <p:sldId id="283" r:id="rId12"/>
    <p:sldId id="284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1" r:id="rId24"/>
    <p:sldId id="300" r:id="rId25"/>
    <p:sldId id="302" r:id="rId26"/>
    <p:sldId id="30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6619D5-9820-4347-8A58-53BB3AC1CB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Gli oggetti del mediterraneo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3143594-AB80-4501-B221-1B45D12839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Orizzonti aperti. Raccontare la storia e la letteratura</a:t>
            </a:r>
          </a:p>
          <a:p>
            <a:r>
              <a:rPr lang="it-IT" dirty="0"/>
              <a:t> II edizione (18-19 febbraio 2019)</a:t>
            </a:r>
          </a:p>
          <a:p>
            <a:r>
              <a:rPr lang="it-IT" sz="1500" dirty="0"/>
              <a:t>Amedeo </a:t>
            </a:r>
            <a:r>
              <a:rPr lang="it-IT" sz="1500" dirty="0" err="1"/>
              <a:t>feniello</a:t>
            </a:r>
            <a:endParaRPr lang="it-IT" sz="1500" dirty="0"/>
          </a:p>
          <a:p>
            <a:r>
              <a:rPr lang="it-IT" sz="1500" dirty="0" err="1"/>
              <a:t>Isem</a:t>
            </a:r>
            <a:r>
              <a:rPr lang="it-IT" sz="1500" dirty="0"/>
              <a:t> – </a:t>
            </a:r>
            <a:r>
              <a:rPr lang="it-IT" sz="1500" dirty="0" err="1"/>
              <a:t>cnr</a:t>
            </a:r>
            <a:endParaRPr lang="it-IT" sz="15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7941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Il cavolo romano presenta una crescita frattale delle sue infiorescenze secondo una spirale logaritmic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3" y="1412776"/>
            <a:ext cx="6096677" cy="457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594556" y="476672"/>
            <a:ext cx="9634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/>
              <a:t>Crescita frattale del cavolo romano secondo la spirale logaritmica</a:t>
            </a:r>
          </a:p>
        </p:txBody>
      </p:sp>
    </p:spTree>
    <p:extLst>
      <p:ext uri="{BB962C8B-B14F-4D97-AF65-F5344CB8AC3E}">
        <p14:creationId xmlns:p14="http://schemas.microsoft.com/office/powerpoint/2010/main" val="2765685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2/21/Arabic_numerals-en.svg/2000px-Arabic_numerals-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93876"/>
            <a:ext cx="9144000" cy="326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776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elvederemarittimo.com/numeritabe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550" y="1412776"/>
            <a:ext cx="7700883" cy="415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989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magine correlata">
            <a:extLst>
              <a:ext uri="{FF2B5EF4-FFF2-40B4-BE49-F238E27FC236}">
                <a16:creationId xmlns:a16="http://schemas.microsoft.com/office/drawing/2014/main" id="{8B2AF540-A46B-4BC8-9B19-5FEA6EA4D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0"/>
          <a:stretch/>
        </p:blipFill>
        <p:spPr bwMode="auto">
          <a:xfrm>
            <a:off x="516466" y="10"/>
            <a:ext cx="11159068" cy="6857990"/>
          </a:xfrm>
          <a:custGeom>
            <a:avLst/>
            <a:gdLst>
              <a:gd name="connsiteX0" fmla="*/ 1192024 w 11159068"/>
              <a:gd name="connsiteY0" fmla="*/ 0 h 6858000"/>
              <a:gd name="connsiteX1" fmla="*/ 9967044 w 11159068"/>
              <a:gd name="connsiteY1" fmla="*/ 0 h 6858000"/>
              <a:gd name="connsiteX2" fmla="*/ 11159068 w 11159068"/>
              <a:gd name="connsiteY2" fmla="*/ 3433763 h 6858000"/>
              <a:gd name="connsiteX3" fmla="*/ 9971831 w 11159068"/>
              <a:gd name="connsiteY3" fmla="*/ 6858000 h 6858000"/>
              <a:gd name="connsiteX4" fmla="*/ 1187237 w 11159068"/>
              <a:gd name="connsiteY4" fmla="*/ 6858000 h 6858000"/>
              <a:gd name="connsiteX5" fmla="*/ 0 w 11159068"/>
              <a:gd name="connsiteY5" fmla="*/ 3433763 h 6858000"/>
              <a:gd name="connsiteX6" fmla="*/ 1192024 w 11159068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59068" h="6858000">
                <a:moveTo>
                  <a:pt x="1192024" y="0"/>
                </a:moveTo>
                <a:cubicBezTo>
                  <a:pt x="1192024" y="0"/>
                  <a:pt x="1192024" y="0"/>
                  <a:pt x="9967044" y="0"/>
                </a:cubicBezTo>
                <a:cubicBezTo>
                  <a:pt x="10713854" y="942975"/>
                  <a:pt x="11159068" y="2138363"/>
                  <a:pt x="11159068" y="3433763"/>
                </a:cubicBezTo>
                <a:cubicBezTo>
                  <a:pt x="11159068" y="4724400"/>
                  <a:pt x="10718641" y="5915025"/>
                  <a:pt x="9971831" y="6858000"/>
                </a:cubicBezTo>
                <a:cubicBezTo>
                  <a:pt x="9971831" y="6858000"/>
                  <a:pt x="9971831" y="6858000"/>
                  <a:pt x="1187237" y="6858000"/>
                </a:cubicBezTo>
                <a:cubicBezTo>
                  <a:pt x="440427" y="5915025"/>
                  <a:pt x="0" y="4724400"/>
                  <a:pt x="0" y="3433763"/>
                </a:cubicBezTo>
                <a:cubicBezTo>
                  <a:pt x="0" y="2138363"/>
                  <a:pt x="445214" y="942975"/>
                  <a:pt x="1192024" y="0"/>
                </a:cubicBezTo>
                <a:close/>
              </a:path>
            </a:pathLst>
          </a:cu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75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Risultati immagini per fibonacci">
            <a:extLst>
              <a:ext uri="{FF2B5EF4-FFF2-40B4-BE49-F238E27FC236}">
                <a16:creationId xmlns:a16="http://schemas.microsoft.com/office/drawing/2014/main" id="{085801B0-3BC0-45E3-AE71-8D1D03BE9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5" r="-2" b="4235"/>
          <a:stretch/>
        </p:blipFill>
        <p:spPr bwMode="auto">
          <a:xfrm>
            <a:off x="5162052" y="3272588"/>
            <a:ext cx="6105382" cy="35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isultati immagini per brahmagupta">
            <a:extLst>
              <a:ext uri="{FF2B5EF4-FFF2-40B4-BE49-F238E27FC236}">
                <a16:creationId xmlns:a16="http://schemas.microsoft.com/office/drawing/2014/main" id="{F960E619-4B98-40E8-8D60-B57EAEF56F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r="-1" b="-1"/>
          <a:stretch/>
        </p:blipFill>
        <p:spPr bwMode="auto">
          <a:xfrm>
            <a:off x="20" y="9"/>
            <a:ext cx="7279893" cy="3895335"/>
          </a:xfrm>
          <a:custGeom>
            <a:avLst/>
            <a:gdLst>
              <a:gd name="connsiteX0" fmla="*/ 0 w 7279913"/>
              <a:gd name="connsiteY0" fmla="*/ 0 h 3895335"/>
              <a:gd name="connsiteX1" fmla="*/ 7279913 w 7279913"/>
              <a:gd name="connsiteY1" fmla="*/ 0 h 3895335"/>
              <a:gd name="connsiteX2" fmla="*/ 7279913 w 7279913"/>
              <a:gd name="connsiteY2" fmla="*/ 3116976 h 3895335"/>
              <a:gd name="connsiteX3" fmla="*/ 5011287 w 7279913"/>
              <a:gd name="connsiteY3" fmla="*/ 3116976 h 3895335"/>
              <a:gd name="connsiteX4" fmla="*/ 5011287 w 7279913"/>
              <a:gd name="connsiteY4" fmla="*/ 3895335 h 3895335"/>
              <a:gd name="connsiteX5" fmla="*/ 0 w 7279913"/>
              <a:gd name="connsiteY5" fmla="*/ 3895335 h 389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isultati immagini per al khwarizmi">
            <a:extLst>
              <a:ext uri="{FF2B5EF4-FFF2-40B4-BE49-F238E27FC236}">
                <a16:creationId xmlns:a16="http://schemas.microsoft.com/office/drawing/2014/main" id="{5CD78429-161C-4533-90B7-CE406402F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" r="2" b="26503"/>
          <a:stretch/>
        </p:blipFill>
        <p:spPr bwMode="auto">
          <a:xfrm>
            <a:off x="1" y="4065775"/>
            <a:ext cx="5001186" cy="27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6" name="Picture 10" descr="Risultati immagini per monaci buddisti antichi">
            <a:extLst>
              <a:ext uri="{FF2B5EF4-FFF2-40B4-BE49-F238E27FC236}">
                <a16:creationId xmlns:a16="http://schemas.microsoft.com/office/drawing/2014/main" id="{7B324969-DF4E-4F6C-9C18-92A5675E9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283" y="1"/>
            <a:ext cx="3706099" cy="317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53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iphone">
            <a:extLst>
              <a:ext uri="{FF2B5EF4-FFF2-40B4-BE49-F238E27FC236}">
                <a16:creationId xmlns:a16="http://schemas.microsoft.com/office/drawing/2014/main" id="{203C8846-D925-4F10-863E-92BEE5C25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53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magine correlata">
            <a:extLst>
              <a:ext uri="{FF2B5EF4-FFF2-40B4-BE49-F238E27FC236}">
                <a16:creationId xmlns:a16="http://schemas.microsoft.com/office/drawing/2014/main" id="{8122DB01-FB40-429F-B7FF-A6009A437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369" y="1407886"/>
            <a:ext cx="5100702" cy="442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27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Risultati immagini per torcia elettrica">
            <a:extLst>
              <a:ext uri="{FF2B5EF4-FFF2-40B4-BE49-F238E27FC236}">
                <a16:creationId xmlns:a16="http://schemas.microsoft.com/office/drawing/2014/main" id="{B0C0ADCD-8C83-4BB4-AF8F-2C22B92C5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263" y="800007"/>
            <a:ext cx="5251118" cy="525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715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Risultati immagini per lucerna oggetto">
            <a:extLst>
              <a:ext uri="{FF2B5EF4-FFF2-40B4-BE49-F238E27FC236}">
                <a16:creationId xmlns:a16="http://schemas.microsoft.com/office/drawing/2014/main" id="{9F0B7D05-4ADA-4DBE-8A72-1C27B66B6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" y="1667367"/>
            <a:ext cx="3517119" cy="351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 descr="Risultati immagini per candela su bugia">
            <a:extLst>
              <a:ext uri="{FF2B5EF4-FFF2-40B4-BE49-F238E27FC236}">
                <a16:creationId xmlns:a16="http://schemas.microsoft.com/office/drawing/2014/main" id="{55F98B8C-60CD-466A-9ECB-54118E067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676" y="2099423"/>
            <a:ext cx="3537345" cy="265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Risultati immagini per lume a petrolio">
            <a:extLst>
              <a:ext uri="{FF2B5EF4-FFF2-40B4-BE49-F238E27FC236}">
                <a16:creationId xmlns:a16="http://schemas.microsoft.com/office/drawing/2014/main" id="{9E9073D5-8B32-4E39-ADE8-281A9E688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36" y="1667368"/>
            <a:ext cx="3517120" cy="351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221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BEA9AF1-EF35-4EC4-862B-93C14919B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7" name="Picture 6" descr="Risultati immagini per lucerna oggetto">
            <a:extLst>
              <a:ext uri="{FF2B5EF4-FFF2-40B4-BE49-F238E27FC236}">
                <a16:creationId xmlns:a16="http://schemas.microsoft.com/office/drawing/2014/main" id="{E71853DA-B66E-4FAB-86A5-D73C43692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6" r="1" b="16548"/>
          <a:stretch/>
        </p:blipFill>
        <p:spPr bwMode="auto">
          <a:xfrm>
            <a:off x="516466" y="10"/>
            <a:ext cx="11159068" cy="6857990"/>
          </a:xfrm>
          <a:custGeom>
            <a:avLst/>
            <a:gdLst>
              <a:gd name="connsiteX0" fmla="*/ 1192024 w 11159068"/>
              <a:gd name="connsiteY0" fmla="*/ 0 h 6858000"/>
              <a:gd name="connsiteX1" fmla="*/ 9967044 w 11159068"/>
              <a:gd name="connsiteY1" fmla="*/ 0 h 6858000"/>
              <a:gd name="connsiteX2" fmla="*/ 11159068 w 11159068"/>
              <a:gd name="connsiteY2" fmla="*/ 3433763 h 6858000"/>
              <a:gd name="connsiteX3" fmla="*/ 9971831 w 11159068"/>
              <a:gd name="connsiteY3" fmla="*/ 6858000 h 6858000"/>
              <a:gd name="connsiteX4" fmla="*/ 1187237 w 11159068"/>
              <a:gd name="connsiteY4" fmla="*/ 6858000 h 6858000"/>
              <a:gd name="connsiteX5" fmla="*/ 0 w 11159068"/>
              <a:gd name="connsiteY5" fmla="*/ 3433763 h 6858000"/>
              <a:gd name="connsiteX6" fmla="*/ 1192024 w 11159068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59068" h="6858000">
                <a:moveTo>
                  <a:pt x="1192024" y="0"/>
                </a:moveTo>
                <a:cubicBezTo>
                  <a:pt x="1192024" y="0"/>
                  <a:pt x="1192024" y="0"/>
                  <a:pt x="9967044" y="0"/>
                </a:cubicBezTo>
                <a:cubicBezTo>
                  <a:pt x="10713854" y="942975"/>
                  <a:pt x="11159068" y="2138363"/>
                  <a:pt x="11159068" y="3433763"/>
                </a:cubicBezTo>
                <a:cubicBezTo>
                  <a:pt x="11159068" y="4724400"/>
                  <a:pt x="10718641" y="5915025"/>
                  <a:pt x="9971831" y="6858000"/>
                </a:cubicBezTo>
                <a:cubicBezTo>
                  <a:pt x="9971831" y="6858000"/>
                  <a:pt x="9971831" y="6858000"/>
                  <a:pt x="1187237" y="6858000"/>
                </a:cubicBezTo>
                <a:cubicBezTo>
                  <a:pt x="440427" y="5915025"/>
                  <a:pt x="0" y="4724400"/>
                  <a:pt x="0" y="3433763"/>
                </a:cubicBezTo>
                <a:cubicBezTo>
                  <a:pt x="0" y="2138363"/>
                  <a:pt x="445214" y="942975"/>
                  <a:pt x="1192024" y="0"/>
                </a:cubicBezTo>
                <a:close/>
              </a:path>
            </a:pathLst>
          </a:cu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409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iphone">
            <a:extLst>
              <a:ext uri="{FF2B5EF4-FFF2-40B4-BE49-F238E27FC236}">
                <a16:creationId xmlns:a16="http://schemas.microsoft.com/office/drawing/2014/main" id="{203C8846-D925-4F10-863E-92BEE5C25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48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isultati immagini per migranti nella notte">
            <a:extLst>
              <a:ext uri="{FF2B5EF4-FFF2-40B4-BE49-F238E27FC236}">
                <a16:creationId xmlns:a16="http://schemas.microsoft.com/office/drawing/2014/main" id="{F23157AA-3FA1-4F20-8FE6-AF14D79D8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986" y="1261593"/>
            <a:ext cx="6365746" cy="416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99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70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Risultati immagini per faro di alessandria">
            <a:extLst>
              <a:ext uri="{FF2B5EF4-FFF2-40B4-BE49-F238E27FC236}">
                <a16:creationId xmlns:a16="http://schemas.microsoft.com/office/drawing/2014/main" id="{6E213B9B-7474-46F2-907A-48AD99C21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581" y="800007"/>
            <a:ext cx="8788482" cy="525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419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8BEA9AF1-EF35-4EC4-862B-93C14919B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12290" name="Picture 2" descr="Risultati immagini per faro romano la coruna oceano atlantico">
            <a:extLst>
              <a:ext uri="{FF2B5EF4-FFF2-40B4-BE49-F238E27FC236}">
                <a16:creationId xmlns:a16="http://schemas.microsoft.com/office/drawing/2014/main" id="{2357F33A-E8CF-46C6-BCBB-8C71A6F44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" r="1" b="5358"/>
          <a:stretch/>
        </p:blipFill>
        <p:spPr bwMode="auto">
          <a:xfrm>
            <a:off x="516466" y="10"/>
            <a:ext cx="11159068" cy="6857990"/>
          </a:xfrm>
          <a:custGeom>
            <a:avLst/>
            <a:gdLst>
              <a:gd name="connsiteX0" fmla="*/ 1192024 w 11159068"/>
              <a:gd name="connsiteY0" fmla="*/ 0 h 6858000"/>
              <a:gd name="connsiteX1" fmla="*/ 9967044 w 11159068"/>
              <a:gd name="connsiteY1" fmla="*/ 0 h 6858000"/>
              <a:gd name="connsiteX2" fmla="*/ 11159068 w 11159068"/>
              <a:gd name="connsiteY2" fmla="*/ 3433763 h 6858000"/>
              <a:gd name="connsiteX3" fmla="*/ 9971831 w 11159068"/>
              <a:gd name="connsiteY3" fmla="*/ 6858000 h 6858000"/>
              <a:gd name="connsiteX4" fmla="*/ 1187237 w 11159068"/>
              <a:gd name="connsiteY4" fmla="*/ 6858000 h 6858000"/>
              <a:gd name="connsiteX5" fmla="*/ 0 w 11159068"/>
              <a:gd name="connsiteY5" fmla="*/ 3433763 h 6858000"/>
              <a:gd name="connsiteX6" fmla="*/ 1192024 w 11159068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59068" h="6858000">
                <a:moveTo>
                  <a:pt x="1192024" y="0"/>
                </a:moveTo>
                <a:cubicBezTo>
                  <a:pt x="1192024" y="0"/>
                  <a:pt x="1192024" y="0"/>
                  <a:pt x="9967044" y="0"/>
                </a:cubicBezTo>
                <a:cubicBezTo>
                  <a:pt x="10713854" y="942975"/>
                  <a:pt x="11159068" y="2138363"/>
                  <a:pt x="11159068" y="3433763"/>
                </a:cubicBezTo>
                <a:cubicBezTo>
                  <a:pt x="11159068" y="4724400"/>
                  <a:pt x="10718641" y="5915025"/>
                  <a:pt x="9971831" y="6858000"/>
                </a:cubicBezTo>
                <a:cubicBezTo>
                  <a:pt x="9971831" y="6858000"/>
                  <a:pt x="9971831" y="6858000"/>
                  <a:pt x="1187237" y="6858000"/>
                </a:cubicBezTo>
                <a:cubicBezTo>
                  <a:pt x="440427" y="5915025"/>
                  <a:pt x="0" y="4724400"/>
                  <a:pt x="0" y="3433763"/>
                </a:cubicBezTo>
                <a:cubicBezTo>
                  <a:pt x="0" y="2138363"/>
                  <a:pt x="445214" y="942975"/>
                  <a:pt x="1192024" y="0"/>
                </a:cubicBezTo>
                <a:close/>
              </a:path>
            </a:pathLst>
          </a:cu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129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iphone">
            <a:extLst>
              <a:ext uri="{FF2B5EF4-FFF2-40B4-BE49-F238E27FC236}">
                <a16:creationId xmlns:a16="http://schemas.microsoft.com/office/drawing/2014/main" id="{203C8846-D925-4F10-863E-92BEE5C25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0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Risultati immagini per bussola iphone">
            <a:extLst>
              <a:ext uri="{FF2B5EF4-FFF2-40B4-BE49-F238E27FC236}">
                <a16:creationId xmlns:a16="http://schemas.microsoft.com/office/drawing/2014/main" id="{57E049DA-36A0-4A20-8808-CABEBC767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811" y="800007"/>
            <a:ext cx="4214022" cy="525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020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8BEA9AF1-EF35-4EC4-862B-93C14919B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14338" name="Picture 2" descr="Immagine correlata">
            <a:extLst>
              <a:ext uri="{FF2B5EF4-FFF2-40B4-BE49-F238E27FC236}">
                <a16:creationId xmlns:a16="http://schemas.microsoft.com/office/drawing/2014/main" id="{9C1EF0BD-42DF-4AB4-B3E9-E477FAFB03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7" r="9419" b="2"/>
          <a:stretch/>
        </p:blipFill>
        <p:spPr bwMode="auto">
          <a:xfrm>
            <a:off x="-13812" y="10"/>
            <a:ext cx="6766273" cy="5545712"/>
          </a:xfrm>
          <a:custGeom>
            <a:avLst/>
            <a:gdLst>
              <a:gd name="connsiteX0" fmla="*/ 0 w 6766273"/>
              <a:gd name="connsiteY0" fmla="*/ 0 h 5545722"/>
              <a:gd name="connsiteX1" fmla="*/ 6576149 w 6766273"/>
              <a:gd name="connsiteY1" fmla="*/ 0 h 5545722"/>
              <a:gd name="connsiteX2" fmla="*/ 6631498 w 6766273"/>
              <a:gd name="connsiteY2" fmla="*/ 194912 h 5545722"/>
              <a:gd name="connsiteX3" fmla="*/ 6766273 w 6766273"/>
              <a:gd name="connsiteY3" fmla="*/ 1264785 h 5545722"/>
              <a:gd name="connsiteX4" fmla="*/ 2485336 w 6766273"/>
              <a:gd name="connsiteY4" fmla="*/ 5545722 h 5545722"/>
              <a:gd name="connsiteX5" fmla="*/ 91824 w 6766273"/>
              <a:gd name="connsiteY5" fmla="*/ 4814605 h 5545722"/>
              <a:gd name="connsiteX6" fmla="*/ 0 w 6766273"/>
              <a:gd name="connsiteY6" fmla="*/ 4749308 h 554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6273" h="5545722">
                <a:moveTo>
                  <a:pt x="0" y="0"/>
                </a:moveTo>
                <a:lnTo>
                  <a:pt x="6576149" y="0"/>
                </a:lnTo>
                <a:lnTo>
                  <a:pt x="6631498" y="194912"/>
                </a:lnTo>
                <a:cubicBezTo>
                  <a:pt x="6719480" y="536872"/>
                  <a:pt x="6766273" y="895364"/>
                  <a:pt x="6766273" y="1264785"/>
                </a:cubicBezTo>
                <a:cubicBezTo>
                  <a:pt x="6766273" y="3629081"/>
                  <a:pt x="4849632" y="5545722"/>
                  <a:pt x="2485336" y="5545722"/>
                </a:cubicBezTo>
                <a:cubicBezTo>
                  <a:pt x="1598725" y="5545722"/>
                  <a:pt x="775066" y="5276195"/>
                  <a:pt x="91824" y="4814605"/>
                </a:cubicBezTo>
                <a:lnTo>
                  <a:pt x="0" y="4749308"/>
                </a:lnTo>
                <a:close/>
              </a:path>
            </a:pathLst>
          </a:cu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miter lim="800000"/>
          </a:ln>
          <a:effectLst>
            <a:outerShdw blurRad="254000" algn="tl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magine correlata">
            <a:extLst>
              <a:ext uri="{FF2B5EF4-FFF2-40B4-BE49-F238E27FC236}">
                <a16:creationId xmlns:a16="http://schemas.microsoft.com/office/drawing/2014/main" id="{6CFE9240-E0F3-4EEF-AEEC-97D2A845D8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3" r="26009" b="1"/>
          <a:stretch/>
        </p:blipFill>
        <p:spPr bwMode="auto">
          <a:xfrm>
            <a:off x="6883677" y="760562"/>
            <a:ext cx="5298683" cy="6097438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miter lim="800000"/>
          </a:ln>
          <a:effectLst>
            <a:outerShdw blurRad="254000" algn="tl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770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12A21F-C594-4070-823A-F07E2C88C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Paradiso, XII, v. 29</a:t>
            </a:r>
            <a:br>
              <a:rPr lang="it-IT" dirty="0"/>
            </a:br>
            <a:r>
              <a:rPr lang="it-IT" i="1" dirty="0"/>
              <a:t>del </a:t>
            </a:r>
            <a:r>
              <a:rPr lang="it-IT" i="1" dirty="0" err="1"/>
              <a:t>cor</a:t>
            </a:r>
            <a:r>
              <a:rPr lang="it-IT" i="1" dirty="0"/>
              <a:t> de l’una de le luci nove / si mosse voce, che l’ago a la stella / parer mi fece in volgermi al suo dove</a:t>
            </a:r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5BF29D41-571C-47F9-9EA1-7120B313830F}"/>
              </a:ext>
            </a:extLst>
          </p:cNvPr>
          <p:cNvSpPr txBox="1">
            <a:spLocks/>
          </p:cNvSpPr>
          <p:nvPr/>
        </p:nvSpPr>
        <p:spPr>
          <a:xfrm>
            <a:off x="725657" y="3927228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200" b="1" dirty="0"/>
              <a:t>Francesco da buti</a:t>
            </a:r>
          </a:p>
          <a:p>
            <a:r>
              <a:rPr lang="it-IT" sz="3200" dirty="0"/>
              <a:t>Anno li naviganti uno bussolo che nel mezzo è impernato una rotella di carta leggeri, la quale gira sul detto perno; e la detta rotella ha molte punte, et ad una di quelle che vi è dipinta una stella, è fitta una punta d’ago; la quale punta li naviganti quando vogliono vedere dove sia tramontana, imbriacano colla calamita</a:t>
            </a:r>
          </a:p>
        </p:txBody>
      </p:sp>
    </p:spTree>
    <p:extLst>
      <p:ext uri="{BB962C8B-B14F-4D97-AF65-F5344CB8AC3E}">
        <p14:creationId xmlns:p14="http://schemas.microsoft.com/office/powerpoint/2010/main" val="153176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s://www8.cs.umu.se/~jopsi/dinf504/fibonacci_operations.gif">
            <a:extLst>
              <a:ext uri="{FF2B5EF4-FFF2-40B4-BE49-F238E27FC236}">
                <a16:creationId xmlns:a16="http://schemas.microsoft.com/office/drawing/2014/main" id="{49B303ED-B93C-481A-BF09-85513FA6A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933" y="800007"/>
            <a:ext cx="4219778" cy="525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00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>
            <a:extLst>
              <a:ext uri="{FF2B5EF4-FFF2-40B4-BE49-F238E27FC236}">
                <a16:creationId xmlns:a16="http://schemas.microsoft.com/office/drawing/2014/main" id="{54E66219-DD19-4776-A661-5538EE74F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270C069-2112-4C9E-B307-5BF08A39D0A0}"/>
              </a:ext>
            </a:extLst>
          </p:cNvPr>
          <p:cNvSpPr txBox="1"/>
          <p:nvPr/>
        </p:nvSpPr>
        <p:spPr>
          <a:xfrm>
            <a:off x="4916129" y="1964267"/>
            <a:ext cx="6243996" cy="24214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Leonardo Fibonacci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(1170 – 1235)</a:t>
            </a:r>
          </a:p>
        </p:txBody>
      </p:sp>
      <p:pic>
        <p:nvPicPr>
          <p:cNvPr id="2053" name="Picture 2" descr="Risultati immagini per leonardo fibonacci">
            <a:extLst>
              <a:ext uri="{FF2B5EF4-FFF2-40B4-BE49-F238E27FC236}">
                <a16:creationId xmlns:a16="http://schemas.microsoft.com/office/drawing/2014/main" id="{B8CA695D-D860-4221-B409-07C244F13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629"/>
          <a:stretch/>
        </p:blipFill>
        <p:spPr bwMode="auto">
          <a:xfrm>
            <a:off x="20" y="975"/>
            <a:ext cx="4635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39B2B72C-92E1-4695-909C-32E0C7B1B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01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sandrozicari.files.wordpress.com/2015/09/ehwk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9276"/>
            <a:ext cx="9144000" cy="575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51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addmaths.simai.eu/wp-content/uploads/2015/09/nautil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2068392"/>
            <a:ext cx="3048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fisicisenzapalestra.com/wp-content/uploads/2015/03/immagin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2068393"/>
            <a:ext cx="3600400" cy="304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688454" y="262390"/>
            <a:ext cx="2559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Spirale logaritmica</a:t>
            </a:r>
          </a:p>
          <a:p>
            <a:pPr algn="ctr"/>
            <a:r>
              <a:rPr lang="it-IT" dirty="0"/>
              <a:t>detta anche spirale aurea</a:t>
            </a:r>
          </a:p>
        </p:txBody>
      </p:sp>
    </p:spTree>
    <p:extLst>
      <p:ext uri="{BB962C8B-B14F-4D97-AF65-F5344CB8AC3E}">
        <p14:creationId xmlns:p14="http://schemas.microsoft.com/office/powerpoint/2010/main" val="1657454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osservatoriosormano.it/upload/news/20140702-1416-Armonia-del-mondo-galas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4" y="0"/>
            <a:ext cx="9070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473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-media-cache-ak0.pinimg.com/originals/9e/81/74/9e817435bae2ea0d7aacef5896dd40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0"/>
            <a:ext cx="4851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607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fisicisenzapalestra.com/wp-content/uploads/2015/03/immagine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016" y="1446141"/>
            <a:ext cx="5912321" cy="455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598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e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122</Words>
  <Application>Microsoft Office PowerPoint</Application>
  <PresentationFormat>Widescreen</PresentationFormat>
  <Paragraphs>13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Celestiale</vt:lpstr>
      <vt:lpstr>Gli oggetti del mediterraneo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Paradiso, XII, v. 29 del cor de l’una de le luci nove / si mosse voce, che l’ago a la stella / parer mi fece in volgermi al suo dove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 oggetti del mediterraneo</dc:title>
  <dc:creator>Amedeo Feniello</dc:creator>
  <cp:lastModifiedBy>Amedeo Feniello</cp:lastModifiedBy>
  <cp:revision>6</cp:revision>
  <dcterms:created xsi:type="dcterms:W3CDTF">2019-02-17T09:48:06Z</dcterms:created>
  <dcterms:modified xsi:type="dcterms:W3CDTF">2019-02-17T12:26:48Z</dcterms:modified>
</cp:coreProperties>
</file>